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306" r:id="rId3"/>
    <p:sldId id="258" r:id="rId4"/>
    <p:sldId id="270" r:id="rId5"/>
    <p:sldId id="260" r:id="rId6"/>
    <p:sldId id="261" r:id="rId7"/>
    <p:sldId id="262" r:id="rId8"/>
    <p:sldId id="263" r:id="rId9"/>
    <p:sldId id="264" r:id="rId10"/>
    <p:sldId id="272" r:id="rId11"/>
    <p:sldId id="265" r:id="rId12"/>
    <p:sldId id="299"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autoAdjust="0"/>
  </p:normalViewPr>
  <p:slideViewPr>
    <p:cSldViewPr snapToGrid="0" showGuides="1">
      <p:cViewPr varScale="1">
        <p:scale>
          <a:sx n="85" d="100"/>
          <a:sy n="85" d="100"/>
        </p:scale>
        <p:origin x="466" y="48"/>
      </p:cViewPr>
      <p:guideLst>
        <p:guide orient="horz" pos="2182"/>
        <p:guide pos="3840"/>
      </p:guideLst>
    </p:cSldViewPr>
  </p:slideViewPr>
  <p:outlineViewPr>
    <p:cViewPr>
      <p:scale>
        <a:sx n="33" d="100"/>
        <a:sy n="33" d="100"/>
      </p:scale>
      <p:origin x="30" y="56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NULL" TargetMode="External"/><Relationship Id="rId5" Type="http://schemas.openxmlformats.org/officeDocument/2006/relationships/tags" Target="../tags/tag14.xml"/><Relationship Id="rId10" Type="http://schemas.openxmlformats.org/officeDocument/2006/relationships/image" Target="../media/image3.png"/><Relationship Id="rId4" Type="http://schemas.openxmlformats.org/officeDocument/2006/relationships/tags" Target="../tags/tag13.xml"/><Relationship Id="rId9"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10" Type="http://schemas.openxmlformats.org/officeDocument/2006/relationships/image" Target="NULL" TargetMode="External"/><Relationship Id="rId4" Type="http://schemas.openxmlformats.org/officeDocument/2006/relationships/tags" Target="../tags/tag70.xml"/><Relationship Id="rId9"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5.png"/><Relationship Id="rId5" Type="http://schemas.openxmlformats.org/officeDocument/2006/relationships/tags" Target="../tags/tag27.xml"/><Relationship Id="rId10" Type="http://schemas.openxmlformats.org/officeDocument/2006/relationships/image" Target="NULL" TargetMode="External"/><Relationship Id="rId4" Type="http://schemas.openxmlformats.org/officeDocument/2006/relationships/tags" Target="../tags/tag26.xml"/><Relationship Id="rId9"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NULL" TargetMode="External"/><Relationship Id="rId4" Type="http://schemas.openxmlformats.org/officeDocument/2006/relationships/tags" Target="../tags/tag33.xml"/><Relationship Id="rId9"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矩形 6"/>
          <p:cNvSpPr/>
          <p:nvPr>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ng2x_01_封面" descr="C:/Users/kingsoft/AppData/Local/Temp/fig2wpp/@png2x_01_封面.png"/>
          <p:cNvPicPr>
            <a:picLocks noChangeAspect="1"/>
          </p:cNvPicPr>
          <p:nvPr>
            <p:custDataLst>
              <p:tags r:id="rId2"/>
            </p:custDataLst>
          </p:nvPr>
        </p:nvPicPr>
        <p:blipFill>
          <a:blip r:embed="rId10" r:link="rId11"/>
          <a:stretch>
            <a:fillRect/>
          </a:stretch>
        </p:blipFill>
        <p:spPr>
          <a:xfrm>
            <a:off x="3812540" y="401955"/>
            <a:ext cx="8375650" cy="6455410"/>
          </a:xfrm>
          <a:prstGeom prst="rect">
            <a:avLst/>
          </a:prstGeom>
        </p:spPr>
      </p:pic>
      <p:sp>
        <p:nvSpPr>
          <p:cNvPr id="2" name="标题 1"/>
          <p:cNvSpPr>
            <a:spLocks noGrp="1"/>
          </p:cNvSpPr>
          <p:nvPr>
            <p:ph type="ctrTitle" hasCustomPrompt="1"/>
            <p:custDataLst>
              <p:tags r:id="rId3"/>
            </p:custDataLst>
          </p:nvPr>
        </p:nvSpPr>
        <p:spPr>
          <a:xfrm>
            <a:off x="838200" y="2455545"/>
            <a:ext cx="5974080" cy="2397760"/>
          </a:xfrm>
        </p:spPr>
        <p:txBody>
          <a:bodyPr wrap="square" anchor="t" anchorCtr="0">
            <a:normAutofit/>
          </a:bodyPr>
          <a:lstStyle>
            <a:lvl1pPr algn="l">
              <a:lnSpc>
                <a:spcPct val="100000"/>
              </a:lnSpc>
              <a:defRPr sz="4400">
                <a:latin typeface="+mj-lt"/>
              </a:defRPr>
            </a:lvl1pPr>
          </a:lstStyle>
          <a:p>
            <a:r>
              <a:rPr lang="en-US" dirty="0">
                <a:latin typeface="+mj-lt"/>
              </a:rPr>
              <a:t>Click to add title</a:t>
            </a:r>
          </a:p>
        </p:txBody>
      </p:sp>
      <p:sp>
        <p:nvSpPr>
          <p:cNvPr id="3" name="副标题 2"/>
          <p:cNvSpPr>
            <a:spLocks noGrp="1"/>
          </p:cNvSpPr>
          <p:nvPr>
            <p:ph type="subTitle" idx="1" hasCustomPrompt="1"/>
            <p:custDataLst>
              <p:tags r:id="rId4"/>
            </p:custDataLst>
          </p:nvPr>
        </p:nvSpPr>
        <p:spPr>
          <a:xfrm>
            <a:off x="838200" y="1426235"/>
            <a:ext cx="5974080" cy="972000"/>
          </a:xfrm>
        </p:spPr>
        <p:txBody>
          <a:bodyPr wrap="square" anchor="b">
            <a:normAutofit/>
          </a:bodyPr>
          <a:lstStyle>
            <a:lvl1pPr marL="0" indent="0" algn="l">
              <a:lnSpc>
                <a:spcPct val="100000"/>
              </a:lnSpc>
              <a:buNone/>
              <a:defRPr sz="2000">
                <a:latin typeface="+mj-lt"/>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5"/>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6"/>
            </p:custDataLst>
          </p:nvPr>
        </p:nvSpPr>
        <p:spPr/>
        <p:txBody>
          <a:bodyPr>
            <a:normAutofit/>
          </a:bodyPr>
          <a:lstStyle/>
          <a:p>
            <a:endParaRPr lang="en-US" dirty="0"/>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8"/>
            </p:custDataLst>
          </p:nvPr>
        </p:nvSpPr>
        <p:spPr>
          <a:xfrm>
            <a:off x="838200" y="4968875"/>
            <a:ext cx="5974080" cy="1186815"/>
          </a:xfrm>
        </p:spPr>
        <p:txBody>
          <a:bodyPr wrap="square" anchor="t">
            <a:normAutofit/>
          </a:bodyPr>
          <a:lstStyle>
            <a:lvl1pPr marL="0" indent="0" algn="l">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8506" y="266702"/>
            <a:ext cx="10795086" cy="863607"/>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10799088" cy="405553"/>
          </a:xfrm>
        </p:spPr>
        <p:txBody>
          <a:bodyPr vert="horz" wrap="square" lIns="0" tIns="0" rIns="0" bIns="0" rtlCol="0" anchor="t">
            <a:normAutofit/>
          </a:bodyPr>
          <a:lstStyle>
            <a:lvl1pPr marL="0" marR="0" lvl="0" indent="0" algn="l" defTabSz="914400" rtl="0" eaLnBrk="1" fontAlgn="auto" latinLnBrk="0" hangingPunct="1">
              <a:lnSpc>
                <a:spcPct val="130000"/>
              </a:lnSpc>
              <a:spcBef>
                <a:spcPts val="1000"/>
              </a:spcBef>
              <a:buClrTx/>
              <a:buSzTx/>
              <a:buFont typeface="Arial" panose="020B0604020202020204" pitchFamily="34" charset="0"/>
              <a:buNone/>
              <a:defRPr kumimoji="0" lang="en-US" sz="1800" b="0" i="0" u="none" strike="noStrike" kern="1200" cap="none" spc="0" normalizeH="0" baseline="0" noProof="1" dirty="0">
                <a:solidFill>
                  <a:schemeClr val="tx1"/>
                </a:solidFill>
                <a:latin typeface="+mj-lt"/>
              </a:defRPr>
            </a:lvl1pPr>
          </a:lstStyle>
          <a:p>
            <a:pPr lvl="0"/>
            <a:r>
              <a:rPr>
                <a:latin typeface="+mj-lt"/>
                <a:sym typeface="+mn-ea"/>
              </a:rPr>
              <a:t>Click to add text</a:t>
            </a:r>
            <a:endParaRPr>
              <a:sym typeface="+mn-ea"/>
            </a:endParaRPr>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ng2x_01_结束" descr="C:/Users/kingsoft/AppData/Local/Temp/fig2wpp/@png2x_01_结束.png"/>
          <p:cNvPicPr>
            <a:picLocks noChangeAspect="1"/>
          </p:cNvPicPr>
          <p:nvPr>
            <p:custDataLst>
              <p:tags r:id="rId2"/>
            </p:custDataLst>
          </p:nvPr>
        </p:nvPicPr>
        <p:blipFill>
          <a:blip r:embed="rId9" r:link="rId10"/>
          <a:stretch>
            <a:fillRect/>
          </a:stretch>
        </p:blipFill>
        <p:spPr>
          <a:xfrm>
            <a:off x="0" y="0"/>
            <a:ext cx="8375650" cy="6455410"/>
          </a:xfrm>
          <a:prstGeom prst="rect">
            <a:avLst/>
          </a:prstGeom>
        </p:spPr>
      </p:pic>
      <p:sp>
        <p:nvSpPr>
          <p:cNvPr id="2" name="标题 1"/>
          <p:cNvSpPr>
            <a:spLocks noGrp="1"/>
          </p:cNvSpPr>
          <p:nvPr>
            <p:ph type="ctrTitle" hasCustomPrompt="1"/>
            <p:custDataLst>
              <p:tags r:id="rId3"/>
            </p:custDataLst>
          </p:nvPr>
        </p:nvSpPr>
        <p:spPr>
          <a:xfrm>
            <a:off x="6095400" y="731520"/>
            <a:ext cx="5257800" cy="2724480"/>
          </a:xfrm>
        </p:spPr>
        <p:txBody>
          <a:bodyPr wrap="square" lIns="0" rIns="0" anchor="b">
            <a:normAutofit/>
          </a:bodyPr>
          <a:lstStyle>
            <a:lvl1pPr algn="r">
              <a:lnSpc>
                <a:spcPct val="100000"/>
              </a:lnSpc>
              <a:defRPr sz="60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7"/>
            </p:custDataLst>
          </p:nvPr>
        </p:nvSpPr>
        <p:spPr>
          <a:xfrm>
            <a:off x="6096000" y="3943800"/>
            <a:ext cx="5257800" cy="2412550"/>
          </a:xfrm>
        </p:spPr>
        <p:txBody>
          <a:bodyPr wrap="square" rIns="0" anchor="t">
            <a:normAutofit/>
          </a:bodyPr>
          <a:lstStyle>
            <a:lvl1pPr marL="0" indent="0" algn="r">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Area</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5F26B5-172A-4DC2-B0B7-181CFC56B8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lvl1pPr>
              <a:defRPr>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2"/>
            </p:custDataLst>
          </p:nvPr>
        </p:nvSpPr>
        <p:spPr/>
        <p:txBody>
          <a:bodyPr wrap="square">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sp>
        <p:nvSpPr>
          <p:cNvPr id="3" name="矩形 2"/>
          <p:cNvSpPr/>
          <p:nvPr>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ng2x_bottom_目录" descr="C:/Users/kingsoft/AppData/Local/Temp/fig2wpp/@png2x_bottom_目录.png"/>
          <p:cNvPicPr>
            <a:picLocks noChangeAspect="1"/>
          </p:cNvPicPr>
          <p:nvPr>
            <p:custDataLst>
              <p:tags r:id="rId2"/>
            </p:custDataLst>
          </p:nvPr>
        </p:nvPicPr>
        <p:blipFill>
          <a:blip r:embed="rId9" r:link="rId10"/>
          <a:stretch>
            <a:fillRect/>
          </a:stretch>
        </p:blipFill>
        <p:spPr>
          <a:xfrm>
            <a:off x="0" y="5715000"/>
            <a:ext cx="3154680" cy="1143000"/>
          </a:xfrm>
          <a:prstGeom prst="rect">
            <a:avLst/>
          </a:prstGeom>
        </p:spPr>
      </p:pic>
      <p:pic>
        <p:nvPicPr>
          <p:cNvPr id="13" name="@png2x_top_目录" descr="C:/Users/kingsoft/AppData/Local/Temp/fig2wpp/@png2x_top_目录.png"/>
          <p:cNvPicPr>
            <a:picLocks noChangeAspect="1"/>
          </p:cNvPicPr>
          <p:nvPr>
            <p:custDataLst>
              <p:tags r:id="rId3"/>
            </p:custDataLst>
          </p:nvPr>
        </p:nvPicPr>
        <p:blipFill>
          <a:blip r:embed="rId11" r:link="rId10"/>
          <a:stretch>
            <a:fillRect/>
          </a:stretch>
        </p:blipFill>
        <p:spPr>
          <a:xfrm>
            <a:off x="7827010" y="0"/>
            <a:ext cx="3712210" cy="1727835"/>
          </a:xfrm>
          <a:prstGeom prst="rect">
            <a:avLst/>
          </a:prstGeom>
        </p:spPr>
      </p:pic>
      <p:sp>
        <p:nvSpPr>
          <p:cNvPr id="2" name="标题 1"/>
          <p:cNvSpPr>
            <a:spLocks noGrp="1"/>
          </p:cNvSpPr>
          <p:nvPr>
            <p:ph type="title" hasCustomPrompt="1"/>
            <p:custDataLst>
              <p:tags r:id="rId4"/>
            </p:custDataLst>
          </p:nvPr>
        </p:nvSpPr>
        <p:spPr>
          <a:xfrm>
            <a:off x="1490472" y="863917"/>
            <a:ext cx="9281160" cy="777608"/>
          </a:xfrm>
        </p:spPr>
        <p:txBody>
          <a:bodyPr wrap="square" anchor="ctr">
            <a:normAutofit/>
          </a:bodyPr>
          <a:lstStyle>
            <a:lvl1pPr algn="l">
              <a:defRPr sz="4000">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5"/>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6"/>
            </p:custDataLst>
          </p:nvPr>
        </p:nvSpPr>
        <p:spPr/>
        <p:txBody>
          <a:bodyPr/>
          <a:lstStyle/>
          <a:p>
            <a:endParaRPr 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8" name="矩形 17"/>
          <p:cNvSpPr/>
          <p:nvPr>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ng2x_02_章节" descr="C:/Users/kingsoft/AppData/Local/Temp/fig2wpp/@png2x_02_章节.png"/>
          <p:cNvPicPr>
            <a:picLocks noChangeAspect="1"/>
          </p:cNvPicPr>
          <p:nvPr>
            <p:custDataLst>
              <p:tags r:id="rId2"/>
            </p:custDataLst>
          </p:nvPr>
        </p:nvPicPr>
        <p:blipFill>
          <a:blip r:embed="rId9" r:link="rId10"/>
          <a:stretch>
            <a:fillRect/>
          </a:stretch>
        </p:blipFill>
        <p:spPr>
          <a:xfrm>
            <a:off x="0" y="0"/>
            <a:ext cx="8366760" cy="6858000"/>
          </a:xfrm>
          <a:prstGeom prst="rect">
            <a:avLst/>
          </a:prstGeom>
        </p:spPr>
      </p:pic>
      <p:sp>
        <p:nvSpPr>
          <p:cNvPr id="2" name="标题 1"/>
          <p:cNvSpPr>
            <a:spLocks noGrp="1"/>
          </p:cNvSpPr>
          <p:nvPr>
            <p:ph type="title" hasCustomPrompt="1"/>
            <p:custDataLst>
              <p:tags r:id="rId3"/>
            </p:custDataLst>
          </p:nvPr>
        </p:nvSpPr>
        <p:spPr>
          <a:xfrm>
            <a:off x="3758565" y="3337560"/>
            <a:ext cx="7410450" cy="2409825"/>
          </a:xfrm>
        </p:spPr>
        <p:txBody>
          <a:bodyPr wrap="square" anchor="t" anchorCtr="0">
            <a:normAutofit/>
          </a:bodyPr>
          <a:lstStyle>
            <a:lvl1pPr algn="r">
              <a:defRPr sz="3600">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4"/>
            </p:custDataLst>
          </p:nvPr>
        </p:nvSpPr>
        <p:spPr>
          <a:xfrm>
            <a:off x="3759200" y="1056640"/>
            <a:ext cx="7409815" cy="2280920"/>
          </a:xfrm>
        </p:spPr>
        <p:txBody>
          <a:bodyPr wrap="none" anchor="b" anchorCtr="0">
            <a:normAutofit/>
          </a:bodyPr>
          <a:lstStyle>
            <a:lvl1pPr marL="0" indent="0" algn="r">
              <a:buNone/>
              <a:defRPr sz="5800" b="1">
                <a:solidFill>
                  <a:schemeClr val="accent2"/>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5"/>
            </p:custDataLst>
          </p:nvPr>
        </p:nvSpPr>
        <p:spPr/>
        <p:txBody>
          <a:bodyPr wrap="square">
            <a:normAutofit/>
          </a:bodyPr>
          <a:lstStyle/>
          <a:p>
            <a:r>
              <a:rPr lang="en-US"/>
              <a:t>Date Area</a:t>
            </a:r>
          </a:p>
        </p:txBody>
      </p:sp>
      <p:sp>
        <p:nvSpPr>
          <p:cNvPr id="5" name="页脚占位符 5"/>
          <p:cNvSpPr>
            <a:spLocks noGrp="1"/>
          </p:cNvSpPr>
          <p:nvPr>
            <p:ph type="ftr" sz="quarter" idx="11"/>
            <p:custDataLst>
              <p:tags r:id="rId6"/>
            </p:custDataLst>
          </p:nvPr>
        </p:nvSpPr>
        <p:spPr/>
        <p:txBody>
          <a:bodyPr/>
          <a:lstStyle/>
          <a:p>
            <a:endParaRPr 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2"/>
            </p:custDataLst>
          </p:nvPr>
        </p:nvSpPr>
        <p:spPr>
          <a:xfrm>
            <a:off x="695960" y="1301750"/>
            <a:ext cx="5323840" cy="4875850"/>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6172200" y="1301750"/>
            <a:ext cx="5323840" cy="4875850"/>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4"/>
            </p:custDataLst>
          </p:nvPr>
        </p:nvSpPr>
        <p:spPr/>
        <p:txBody>
          <a:bodyPr wrap="square">
            <a:normAutofit/>
          </a:bodyPr>
          <a:lstStyle/>
          <a:p>
            <a:r>
              <a:rPr lang="en-US"/>
              <a:t>Date Area</a:t>
            </a:r>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8506" y="266702"/>
            <a:ext cx="10795086" cy="863607"/>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695960" y="1875099"/>
            <a:ext cx="5323840" cy="4300276"/>
          </a:xfrm>
        </p:spPr>
        <p:txBody>
          <a:bodyPr wrap="square">
            <a:normAutofit/>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6172200" y="1875099"/>
            <a:ext cx="5323840" cy="4300276"/>
          </a:xfrm>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6"/>
            </p:custDataLst>
          </p:nvPr>
        </p:nvSpPr>
        <p:spPr/>
        <p:txBody>
          <a:bodyPr wrap="square">
            <a:normAutofit/>
          </a:bodyPr>
          <a:lstStyle/>
          <a:p>
            <a:r>
              <a:rPr lang="en-US"/>
              <a:t>Date Area</a:t>
            </a:r>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2"/>
            </p:custDataLst>
          </p:nvPr>
        </p:nvSpPr>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r>
              <a:rPr lang="en-US"/>
              <a:t>Date Area</a:t>
            </a:r>
          </a:p>
        </p:txBody>
      </p:sp>
      <p:sp>
        <p:nvSpPr>
          <p:cNvPr id="3" name="页脚占位符 2"/>
          <p:cNvSpPr>
            <a:spLocks noGrp="1"/>
          </p:cNvSpPr>
          <p:nvPr>
            <p:ph type="ftr" sz="quarter" idx="11"/>
            <p:custDataLst>
              <p:tags r:id="rId2"/>
            </p:custDataLst>
          </p:nvPr>
        </p:nvSpPr>
        <p:spPr/>
        <p:txBody>
          <a:bodyPr/>
          <a:lstStyle/>
          <a:p>
            <a:endParaRPr 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1"/>
            </p:custDataLst>
          </p:nvPr>
        </p:nvSpPr>
        <p:spPr>
          <a:xfrm>
            <a:off x="695960" y="360045"/>
            <a:ext cx="10801985" cy="581787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2"/>
            </p:custDataLst>
          </p:nvPr>
        </p:nvSpPr>
        <p:spPr/>
        <p:txBody>
          <a:bodyPr wrap="square">
            <a:normAutofit/>
          </a:bodyPr>
          <a:lstStyle/>
          <a:p>
            <a:r>
              <a:rPr lang="en-US"/>
              <a:t>Date Area</a:t>
            </a:r>
          </a:p>
        </p:txBody>
      </p:sp>
      <p:sp>
        <p:nvSpPr>
          <p:cNvPr id="5" name="页脚占位符 3"/>
          <p:cNvSpPr>
            <a:spLocks noGrp="1"/>
          </p:cNvSpPr>
          <p:nvPr>
            <p:ph type="ftr" sz="quarter" idx="11"/>
            <p:custDataLst>
              <p:tags r:id="rId3"/>
            </p:custDataLst>
          </p:nvPr>
        </p:nvSpPr>
        <p:spPr/>
        <p:txBody>
          <a:bodyPr/>
          <a:lstStyle/>
          <a:p>
            <a:endParaRPr 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tags" Target="../tags/tag8.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NULL" TargetMode="External"/><Relationship Id="rId5" Type="http://schemas.openxmlformats.org/officeDocument/2006/relationships/slideLayout" Target="../slideLayouts/slideLayout5.xml"/><Relationship Id="rId15" Type="http://schemas.openxmlformats.org/officeDocument/2006/relationships/tags" Target="../tags/tag2.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 Id="rId22" Type="http://schemas.openxmlformats.org/officeDocument/2006/relationships/tags" Target="../tags/tag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p:custDataLst>
              <p:tags r:id="rId14"/>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1" name="@png2x_02_正文"/>
          <p:cNvPicPr>
            <a:picLocks noChangeAspect="1"/>
          </p:cNvPicPr>
          <p:nvPr>
            <p:custDataLst>
              <p:tags r:id="rId15"/>
            </p:custDataLst>
          </p:nvPr>
        </p:nvPicPr>
        <p:blipFill>
          <a:blip r:embed="rId23" r:link="rId24"/>
          <a:stretch>
            <a:fillRect/>
          </a:stretch>
        </p:blipFill>
        <p:spPr>
          <a:xfrm>
            <a:off x="1587" y="0"/>
            <a:ext cx="4279265" cy="2276475"/>
          </a:xfrm>
          <a:prstGeom prst="rect">
            <a:avLst/>
          </a:prstGeom>
        </p:spPr>
      </p:pic>
      <p:pic>
        <p:nvPicPr>
          <p:cNvPr id="12" name="@png2x_01_正文"/>
          <p:cNvPicPr>
            <a:picLocks noChangeAspect="1"/>
          </p:cNvPicPr>
          <p:nvPr>
            <p:custDataLst>
              <p:tags r:id="rId16"/>
            </p:custDataLst>
          </p:nvPr>
        </p:nvPicPr>
        <p:blipFill>
          <a:blip r:embed="rId25" r:link="rId24"/>
          <a:stretch>
            <a:fillRect/>
          </a:stretch>
        </p:blipFill>
        <p:spPr>
          <a:xfrm>
            <a:off x="10341913" y="4638501"/>
            <a:ext cx="1847864" cy="2218863"/>
          </a:xfrm>
          <a:prstGeom prst="rect">
            <a:avLst/>
          </a:prstGeom>
        </p:spPr>
      </p:pic>
      <p:sp>
        <p:nvSpPr>
          <p:cNvPr id="2" name="标题占位符 1"/>
          <p:cNvSpPr>
            <a:spLocks noGrp="1"/>
          </p:cNvSpPr>
          <p:nvPr>
            <p:ph type="title"/>
            <p:custDataLst>
              <p:tags r:id="rId17"/>
            </p:custDataLst>
          </p:nvPr>
        </p:nvSpPr>
        <p:spPr>
          <a:xfrm>
            <a:off x="695960" y="360000"/>
            <a:ext cx="10800000" cy="720000"/>
          </a:xfrm>
          <a:prstGeom prst="rect">
            <a:avLst/>
          </a:prstGeom>
        </p:spPr>
        <p:txBody>
          <a:bodyPr vert="horz" wrap="square"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8"/>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9"/>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20"/>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1"/>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defRPr>
            </a:lvl1pPr>
          </a:lstStyle>
          <a:p>
            <a:fld id="{BE5F26B5-172A-4DC2-B0B7-181CFC56B87C}" type="slidenum">
              <a:rPr lang="en-US" smtClean="0"/>
              <a:t>‹#›</a:t>
            </a:fld>
            <a:endParaRPr lang="en-US"/>
          </a:p>
        </p:txBody>
      </p:sp>
      <p:sp>
        <p:nvSpPr>
          <p:cNvPr id="7" name="KSO_TEMPLATE" hidden="1"/>
          <p:cNvSpPr/>
          <p:nvPr>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100000"/>
        </a:lnSpc>
        <a:spcBef>
          <a:spcPct val="0"/>
        </a:spcBef>
        <a:buNone/>
        <a:defRPr sz="3200" b="1" kern="1200">
          <a:solidFill>
            <a:schemeClr val="tx1"/>
          </a:solidFill>
          <a:latin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hyperlink" Target="https://ieeexplore.ieee.org/author/38320860000" TargetMode="External"/><Relationship Id="rId4" Type="http://schemas.openxmlformats.org/officeDocument/2006/relationships/hyperlink" Target="https://ieeexplore.ieee.org/author/37087319141" TargetMode="External"/></Relationships>
</file>

<file path=ppt/slides/_rels/slide13.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13.jpe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1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85875" y="285115"/>
            <a:ext cx="9620885" cy="3143885"/>
          </a:xfrm>
        </p:spPr>
        <p:txBody>
          <a:bodyPr>
            <a:noAutofit/>
          </a:bodyPr>
          <a:lstStyle/>
          <a:p>
            <a:pPr marL="149225" marR="151130" algn="ctr">
              <a:lnSpc>
                <a:spcPct val="108000"/>
              </a:lnSpc>
              <a:spcBef>
                <a:spcPts val="120"/>
              </a:spcBef>
              <a:spcAft>
                <a:spcPts val="0"/>
              </a:spcAft>
            </a:pPr>
            <a:r>
              <a:rPr lang="en-IN" sz="2800" b="1" dirty="0">
                <a:solidFill>
                  <a:srgbClr val="0070C0"/>
                </a:solidFill>
                <a:latin typeface="Times New Roman" panose="02020603050405020304" pitchFamily="18" charset="0"/>
                <a:cs typeface="Times New Roman" panose="02020603050405020304" pitchFamily="18" charset="0"/>
              </a:rPr>
              <a:t>CMR TECHNICAL CAMPUS</a:t>
            </a:r>
            <a:br>
              <a:rPr lang="en-IN" sz="28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UGC AUTONOMOUS</a:t>
            </a:r>
            <a:br>
              <a:rPr lang="en-IN" sz="2800" b="1" dirty="0">
                <a:solidFill>
                  <a:srgbClr val="0070C0"/>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Accredited by NBA &amp; NAAC with ‘A’ Grade</a:t>
            </a:r>
            <a:b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Approved by AICTE, New Delhi and JNTU, Hyderabad</a:t>
            </a:r>
            <a:br>
              <a:rPr lang="en-IN" sz="2800" b="1" dirty="0">
                <a:solidFill>
                  <a:srgbClr val="0070C0"/>
                </a:solidFill>
                <a:latin typeface="Times New Roman" panose="02020603050405020304" pitchFamily="18" charset="0"/>
                <a:cs typeface="Times New Roman" panose="02020603050405020304" pitchFamily="18" charset="0"/>
              </a:rPr>
            </a:br>
            <a:r>
              <a:rPr lang="en-US" sz="1600" dirty="0" err="1">
                <a:effectLst/>
                <a:latin typeface="Times New Roman" panose="02020603050405020304" pitchFamily="18" charset="0"/>
                <a:ea typeface="Times New Roman" panose="02020603050405020304" pitchFamily="18" charset="0"/>
              </a:rPr>
              <a:t>Kandlakoya</a:t>
            </a:r>
            <a:r>
              <a:rPr lang="en-US" sz="1600" dirty="0">
                <a:effectLst/>
                <a:latin typeface="Times New Roman" panose="02020603050405020304" pitchFamily="18" charset="0"/>
                <a:ea typeface="Times New Roman" panose="02020603050405020304" pitchFamily="18" charset="0"/>
              </a:rPr>
              <a:t>(V), </a:t>
            </a:r>
            <a:r>
              <a:rPr lang="en-US" sz="1600" dirty="0" err="1">
                <a:effectLst/>
                <a:latin typeface="Times New Roman" panose="02020603050405020304" pitchFamily="18" charset="0"/>
                <a:ea typeface="Times New Roman" panose="02020603050405020304" pitchFamily="18" charset="0"/>
              </a:rPr>
              <a:t>Medchal</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Road,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Hyderabad-501401, Telangana</a:t>
            </a:r>
            <a:br>
              <a:rPr lang="en-IN" sz="2500" dirty="0">
                <a:solidFill>
                  <a:schemeClr val="tx1"/>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Department of Computer Science and Engineering</a:t>
            </a:r>
            <a:br>
              <a:rPr lang="en-IN" sz="2500" b="1" dirty="0">
                <a:solidFill>
                  <a:srgbClr val="FF0000"/>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(Data Science)</a:t>
            </a:r>
            <a:br>
              <a:rPr lang="en-IN" sz="2500" b="1" dirty="0">
                <a:solidFill>
                  <a:srgbClr val="FF0000"/>
                </a:solidFill>
                <a:latin typeface="Times New Roman" panose="02020603050405020304" pitchFamily="18" charset="0"/>
                <a:cs typeface="Times New Roman" panose="02020603050405020304" pitchFamily="18" charset="0"/>
              </a:rPr>
            </a:br>
            <a:r>
              <a:rPr lang="en-IN" sz="500" b="1" dirty="0">
                <a:solidFill>
                  <a:srgbClr val="FF0000"/>
                </a:solidFill>
                <a:latin typeface="Times New Roman" panose="02020603050405020304" pitchFamily="18" charset="0"/>
                <a:cs typeface="Times New Roman" panose="02020603050405020304" pitchFamily="18" charset="0"/>
              </a:rPr>
              <a:t> </a:t>
            </a:r>
            <a:br>
              <a:rPr lang="en-IN" sz="2500" b="1" dirty="0">
                <a:solidFill>
                  <a:srgbClr val="FF0000"/>
                </a:solidFill>
                <a:latin typeface="Times New Roman" panose="02020603050405020304" pitchFamily="18" charset="0"/>
                <a:cs typeface="Times New Roman" panose="02020603050405020304" pitchFamily="18" charset="0"/>
              </a:rPr>
            </a:br>
            <a:r>
              <a:rPr lang="en-US" sz="2000" b="1" dirty="0">
                <a:effectLst/>
                <a:latin typeface="Times New Roman" panose="02020603050405020304" pitchFamily="18" charset="0"/>
                <a:ea typeface="Times New Roman" panose="02020603050405020304" pitchFamily="18" charset="0"/>
              </a:rPr>
              <a:t>Deep Cross-modal Face Naming for People News Retrieval </a:t>
            </a:r>
            <a:br>
              <a:rPr lang="en-IN" sz="2500" b="1" kern="0" dirty="0">
                <a:solidFill>
                  <a:schemeClr val="accent5">
                    <a:lumMod val="50000"/>
                  </a:schemeClr>
                </a:solidFill>
                <a:effectLst/>
                <a:latin typeface="Century" panose="02040604050505020304" pitchFamily="18" charset="0"/>
                <a:ea typeface="Times New Roman" panose="02020603050405020304" pitchFamily="18" charset="0"/>
              </a:rPr>
            </a:br>
            <a:endParaRPr lang="en-IN" sz="2500" dirty="0">
              <a:solidFill>
                <a:schemeClr val="accent5">
                  <a:lumMod val="50000"/>
                </a:schemeClr>
              </a:solidFill>
              <a:latin typeface="Century" panose="02040604050505020304" pitchFamily="18" charset="0"/>
            </a:endParaRPr>
          </a:p>
        </p:txBody>
      </p:sp>
      <p:sp>
        <p:nvSpPr>
          <p:cNvPr id="3" name="Content Placeholder 2"/>
          <p:cNvSpPr>
            <a:spLocks noGrp="1"/>
          </p:cNvSpPr>
          <p:nvPr>
            <p:ph idx="1"/>
            <p:custDataLst>
              <p:tags r:id="rId3"/>
            </p:custDataLst>
          </p:nvPr>
        </p:nvSpPr>
        <p:spPr>
          <a:xfrm>
            <a:off x="-776605" y="3068320"/>
            <a:ext cx="13306425" cy="3682365"/>
          </a:xfrm>
          <a:noFill/>
        </p:spPr>
        <p:txBody>
          <a:bodyPr lIns="71755">
            <a:normAutofit/>
          </a:bodyPr>
          <a:lstStyle/>
          <a:p>
            <a:pPr marL="69850" indent="0" algn="ctr">
              <a:spcBef>
                <a:spcPts val="600"/>
              </a:spcBef>
              <a:spcAft>
                <a:spcPts val="0"/>
              </a:spcAft>
              <a:buNone/>
              <a:tabLst>
                <a:tab pos="4675505" algn="l"/>
              </a:tabLst>
            </a:pPr>
            <a:endParaRPr lang="en-US" sz="500" dirty="0">
              <a:solidFill>
                <a:srgbClr val="FF0000"/>
              </a:solidFill>
              <a:effectLst/>
              <a:latin typeface="Algerian" panose="04020705040A02060702" pitchFamily="82" charset="0"/>
              <a:ea typeface="Times New Roman" panose="02020603050405020304" pitchFamily="18" charset="0"/>
            </a:endParaRPr>
          </a:p>
          <a:p>
            <a:pPr marL="69850" indent="0" algn="ctr">
              <a:spcBef>
                <a:spcPts val="600"/>
              </a:spcBef>
              <a:spcAft>
                <a:spcPts val="0"/>
              </a:spcAft>
              <a:buNone/>
              <a:tabLst>
                <a:tab pos="4675505" algn="l"/>
              </a:tabLst>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BATCH NO : 11</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a:p>
            <a:pPr marL="469900" lvl="1" indent="0" algn="ctr" fontAlgn="ctr">
              <a:spcBef>
                <a:spcPts val="600"/>
              </a:spcBef>
              <a:buNone/>
              <a:tabLst>
                <a:tab pos="4675505" algn="l"/>
              </a:tabLst>
            </a:pPr>
            <a:r>
              <a:rPr lang="en-US" sz="1800" dirty="0">
                <a:solidFill>
                  <a:schemeClr val="tx1"/>
                </a:solidFill>
                <a:effectLst/>
                <a:latin typeface="Bahnschrift SemiBold" panose="020B0502040204020203" pitchFamily="34" charset="0"/>
                <a:ea typeface="Times New Roman" panose="02020603050405020304" pitchFamily="18" charset="0"/>
              </a:rPr>
              <a:t>Mohammad Rajamiya                           217R1A67A2</a:t>
            </a:r>
            <a:endParaRPr lang="en-IN" sz="1800" dirty="0">
              <a:solidFill>
                <a:schemeClr val="tx1"/>
              </a:solidFill>
              <a:latin typeface="Bahnschrift SemiBold" panose="020B0502040204020203" pitchFamily="34" charset="0"/>
              <a:ea typeface="Times New Roman" panose="02020603050405020304" pitchFamily="18" charset="0"/>
            </a:endParaRPr>
          </a:p>
          <a:p>
            <a:pPr marL="469900" lvl="1" indent="0" algn="ctr" fontAlgn="ctr">
              <a:spcBef>
                <a:spcPts val="600"/>
              </a:spcBef>
              <a:buNone/>
              <a:tabLst>
                <a:tab pos="4675505" algn="l"/>
              </a:tabLst>
            </a:pPr>
            <a:r>
              <a:rPr lang="en-US" sz="1800" dirty="0">
                <a:solidFill>
                  <a:schemeClr val="tx1"/>
                </a:solidFill>
                <a:latin typeface="Bahnschrift SemiBold" panose="020B0502040204020203" pitchFamily="34" charset="0"/>
                <a:ea typeface="Times New Roman" panose="02020603050405020304" pitchFamily="18" charset="0"/>
              </a:rPr>
              <a:t>Keshav Vyas                                         </a:t>
            </a:r>
            <a:r>
              <a:rPr lang="en-US" sz="1800" dirty="0">
                <a:solidFill>
                  <a:schemeClr val="tx1"/>
                </a:solidFill>
                <a:effectLst/>
                <a:latin typeface="Bahnschrift SemiBold" panose="020B0502040204020203" pitchFamily="34" charset="0"/>
                <a:ea typeface="Times New Roman" panose="02020603050405020304" pitchFamily="18" charset="0"/>
              </a:rPr>
              <a:t>217R1A6793</a:t>
            </a:r>
          </a:p>
          <a:p>
            <a:pPr marL="469900" lvl="1" indent="0" algn="ctr">
              <a:spcBef>
                <a:spcPts val="600"/>
              </a:spcBef>
              <a:buNone/>
              <a:tabLst>
                <a:tab pos="4675505" algn="l"/>
              </a:tabLst>
            </a:pPr>
            <a:r>
              <a:rPr lang="en-US" sz="1800" dirty="0" err="1">
                <a:solidFill>
                  <a:schemeClr val="tx1"/>
                </a:solidFill>
                <a:latin typeface="Bahnschrift SemiBold" panose="020B0502040204020203" pitchFamily="34" charset="0"/>
                <a:ea typeface="Times New Roman" panose="02020603050405020304" pitchFamily="18" charset="0"/>
              </a:rPr>
              <a:t>Thumma</a:t>
            </a:r>
            <a:r>
              <a:rPr lang="en-US" sz="1800" dirty="0">
                <a:solidFill>
                  <a:schemeClr val="tx1"/>
                </a:solidFill>
                <a:latin typeface="Bahnschrift SemiBold" panose="020B0502040204020203" pitchFamily="34" charset="0"/>
                <a:ea typeface="Times New Roman" panose="02020603050405020304" pitchFamily="18" charset="0"/>
              </a:rPr>
              <a:t> </a:t>
            </a:r>
            <a:r>
              <a:rPr lang="en-US" sz="1800" dirty="0" err="1">
                <a:solidFill>
                  <a:schemeClr val="tx1"/>
                </a:solidFill>
                <a:latin typeface="Bahnschrift SemiBold" panose="020B0502040204020203" pitchFamily="34" charset="0"/>
                <a:ea typeface="Times New Roman" panose="02020603050405020304" pitchFamily="18" charset="0"/>
              </a:rPr>
              <a:t>Mavith</a:t>
            </a:r>
            <a:r>
              <a:rPr lang="en-US" sz="1800" dirty="0">
                <a:solidFill>
                  <a:schemeClr val="tx1"/>
                </a:solidFill>
                <a:latin typeface="Bahnschrift SemiBold" panose="020B0502040204020203" pitchFamily="34" charset="0"/>
                <a:ea typeface="Times New Roman" panose="02020603050405020304" pitchFamily="18" charset="0"/>
              </a:rPr>
              <a:t> Kumar</a:t>
            </a:r>
            <a:r>
              <a:rPr lang="en-US" sz="1800" dirty="0">
                <a:solidFill>
                  <a:schemeClr val="tx1"/>
                </a:solidFill>
                <a:effectLst/>
                <a:latin typeface="Bahnschrift SemiBold" panose="020B0502040204020203" pitchFamily="34" charset="0"/>
                <a:ea typeface="Times New Roman" panose="02020603050405020304" pitchFamily="18" charset="0"/>
              </a:rPr>
              <a:t>                        217R1A67C2</a:t>
            </a:r>
          </a:p>
          <a:p>
            <a:pPr marL="12700" lvl="0" indent="0" algn="ctr">
              <a:lnSpc>
                <a:spcPct val="140000"/>
              </a:lnSpc>
              <a:spcBef>
                <a:spcPts val="600"/>
              </a:spcBef>
              <a:buNone/>
              <a:tabLst>
                <a:tab pos="4675505" algn="l"/>
              </a:tabLst>
            </a:pPr>
            <a:r>
              <a:rPr lang="en-US" sz="2200" dirty="0">
                <a:solidFill>
                  <a:schemeClr val="tx1"/>
                </a:solidFill>
                <a:effectLst/>
                <a:latin typeface="Times New Roman" panose="02020603050405020304" pitchFamily="18" charset="0"/>
                <a:ea typeface="Times New Roman" panose="02020603050405020304" pitchFamily="18" charset="0"/>
              </a:rPr>
              <a:t>Under</a:t>
            </a:r>
            <a:r>
              <a:rPr lang="en-US" sz="2200" spc="-15"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the</a:t>
            </a:r>
            <a:r>
              <a:rPr lang="en-US" sz="2200" spc="-2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Guidance</a:t>
            </a:r>
            <a:r>
              <a:rPr lang="en-US" sz="2200" spc="-2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of</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marR="149225" indent="0" algn="ctr">
              <a:spcBef>
                <a:spcPts val="165"/>
              </a:spcBef>
              <a:buNone/>
            </a:pPr>
            <a:r>
              <a:rPr lang="en-US" sz="2200" b="1" dirty="0">
                <a:solidFill>
                  <a:schemeClr val="tx1"/>
                </a:solidFill>
                <a:latin typeface="Times New Roman" panose="02020603050405020304" pitchFamily="18" charset="0"/>
                <a:ea typeface="Times New Roman" panose="02020603050405020304" pitchFamily="18" charset="0"/>
              </a:rPr>
              <a:t>DR.B. Mohan Babu</a:t>
            </a:r>
          </a:p>
          <a:p>
            <a:pPr marL="0" marR="149225" indent="0" algn="ctr">
              <a:spcBef>
                <a:spcPts val="165"/>
              </a:spcBef>
              <a:buNone/>
            </a:pPr>
            <a:r>
              <a:rPr lang="en-US" sz="2200" b="1" dirty="0">
                <a:solidFill>
                  <a:schemeClr val="tx1"/>
                </a:solidFill>
                <a:effectLst/>
                <a:latin typeface="Times New Roman" panose="02020603050405020304" pitchFamily="18" charset="0"/>
                <a:ea typeface="Times New Roman" panose="02020603050405020304" pitchFamily="18" charset="0"/>
              </a:rPr>
              <a:t>(Associate Professor)</a:t>
            </a:r>
            <a:endParaRPr lang="en-IN" sz="2200" b="1" dirty="0">
              <a:solidFill>
                <a:schemeClr val="tx1"/>
              </a:solidFill>
              <a:effectLst/>
              <a:latin typeface="Times New Roman" panose="02020603050405020304" pitchFamily="18" charset="0"/>
              <a:ea typeface="Times New Roman" panose="02020603050405020304" pitchFamily="18" charset="0"/>
            </a:endParaRPr>
          </a:p>
          <a:p>
            <a:pPr marL="69850" indent="0" algn="ctr">
              <a:spcBef>
                <a:spcPts val="600"/>
              </a:spcBef>
              <a:spcAft>
                <a:spcPts val="0"/>
              </a:spcAft>
              <a:buNone/>
              <a:tabLst>
                <a:tab pos="4675505" algn="l"/>
              </a:tabLst>
            </a:pPr>
            <a:endParaRPr lang="en-IN" sz="2000" dirty="0">
              <a:effectLst/>
              <a:latin typeface="Bahnschrift SemiBold" panose="020B0502040204020203" pitchFamily="34" charset="0"/>
              <a:ea typeface="Times New Roman" panose="02020603050405020304" pitchFamily="18" charset="0"/>
            </a:endParaRPr>
          </a:p>
          <a:p>
            <a:pPr marL="0" indent="0">
              <a:buNone/>
            </a:pPr>
            <a:endParaRPr lang="en-US" dirty="0"/>
          </a:p>
        </p:txBody>
      </p:sp>
      <p:pic>
        <p:nvPicPr>
          <p:cNvPr id="4" name="Picture 3" descr="CMRGI Logo New2"/>
          <p:cNvPicPr/>
          <p:nvPr/>
        </p:nvPicPr>
        <p:blipFill>
          <a:blip r:embed="rId5" cstate="print"/>
          <a:srcRect/>
          <a:stretch>
            <a:fillRect/>
          </a:stretch>
        </p:blipFill>
        <p:spPr bwMode="auto">
          <a:xfrm>
            <a:off x="195274" y="145228"/>
            <a:ext cx="1428760" cy="1071570"/>
          </a:xfrm>
          <a:prstGeom prst="rect">
            <a:avLst/>
          </a:prstGeom>
          <a:noFill/>
          <a:ln w="9525">
            <a:noFill/>
            <a:miter lim="800000"/>
            <a:headEnd/>
            <a:tailEnd/>
          </a:ln>
        </p:spPr>
      </p:pic>
      <p:pic>
        <p:nvPicPr>
          <p:cNvPr id="5" name="Picture 4"/>
          <p:cNvPicPr/>
          <p:nvPr/>
        </p:nvPicPr>
        <p:blipFill>
          <a:blip r:embed="rId6" cstate="print"/>
          <a:srcRect/>
          <a:stretch>
            <a:fillRect/>
          </a:stretch>
        </p:blipFill>
        <p:spPr bwMode="auto">
          <a:xfrm>
            <a:off x="10710874" y="145252"/>
            <a:ext cx="1285852" cy="1071546"/>
          </a:xfrm>
          <a:prstGeom prst="rect">
            <a:avLst/>
          </a:prstGeom>
          <a:noFill/>
          <a:ln w="9525">
            <a:noFill/>
            <a:miter lim="800000"/>
            <a:headEnd/>
            <a:tailEnd/>
          </a:ln>
        </p:spPr>
      </p:pic>
    </p:spTree>
    <p:custDataLst>
      <p:tags r:id="rId1"/>
    </p:custData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592705" y="90170"/>
            <a:ext cx="7264400" cy="1320800"/>
          </a:xfrm>
        </p:spPr>
        <p:txBody>
          <a:bodyPr>
            <a:noAutofit/>
          </a:bodyPr>
          <a:lstStyle/>
          <a:p>
            <a:r>
              <a:rPr lang="en-US" sz="4000" dirty="0">
                <a:latin typeface="Algerian" panose="04020705040A02060702" pitchFamily="82" charset="0"/>
              </a:rPr>
              <a:t>ARCHITECTURE</a:t>
            </a:r>
            <a:endParaRPr lang="en-IN" sz="4000" dirty="0">
              <a:latin typeface="Algerian" panose="04020705040A02060702" pitchFamily="82" charset="0"/>
            </a:endParaRPr>
          </a:p>
        </p:txBody>
      </p:sp>
      <p:pic>
        <p:nvPicPr>
          <p:cNvPr id="3" name="Picture 2">
            <a:extLst>
              <a:ext uri="{FF2B5EF4-FFF2-40B4-BE49-F238E27FC236}">
                <a16:creationId xmlns:a16="http://schemas.microsoft.com/office/drawing/2014/main" id="{9FFBDBD9-FAA9-0739-41E4-2B23F6909A4F}"/>
              </a:ext>
            </a:extLst>
          </p:cNvPr>
          <p:cNvPicPr/>
          <p:nvPr/>
        </p:nvPicPr>
        <p:blipFill>
          <a:blip r:embed="rId4"/>
          <a:stretch>
            <a:fillRect/>
          </a:stretch>
        </p:blipFill>
        <p:spPr>
          <a:xfrm>
            <a:off x="2330824" y="1593156"/>
            <a:ext cx="7711141" cy="4475949"/>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55600" y="340360"/>
            <a:ext cx="8911590" cy="1084580"/>
          </a:xfrm>
        </p:spPr>
        <p:txBody>
          <a:bodyPr>
            <a:normAutofit/>
          </a:bodyPr>
          <a:lstStyle/>
          <a:p>
            <a:pPr algn="ctr"/>
            <a:r>
              <a:rPr lang="en-US" sz="4800" dirty="0">
                <a:latin typeface="Algerian" panose="04020705040A02060702" pitchFamily="82" charset="0"/>
              </a:rPr>
              <a:t>		Conclusion</a:t>
            </a:r>
            <a:endParaRPr lang="en-IN" sz="48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758190" y="1533524"/>
            <a:ext cx="10800000" cy="4873625"/>
          </a:xfrm>
        </p:spPr>
        <p:txBody>
          <a:bodyPr>
            <a:normAutofit/>
          </a:bodyPr>
          <a:lstStyle/>
          <a:p>
            <a:pPr marL="0" indent="0" algn="just">
              <a:buNone/>
            </a:pPr>
            <a:r>
              <a:rPr lang="en-US" sz="1800" dirty="0">
                <a:effectLst/>
                <a:latin typeface="Times New Roman" panose="02020603050405020304" pitchFamily="18" charset="0"/>
                <a:ea typeface="Times New Roman" panose="02020603050405020304" pitchFamily="18" charset="0"/>
              </a:rPr>
              <a:t>To take advantage of multimodal face name correlations for better people news retrieval, A scheme for cross modal correlation learning is developed. an unique deep cross modal face naming technique model is developed. Deep multimodal Analysis is performed to determine multimodal news, names and faces have deep representations. To accurately characterize multimodal name-face relationships, A scheme for cross modal correlation learning is developed. For address the dearth of pertinent data for uncommon noncelebrities, an effective mining approach is developed. </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77334" y="205273"/>
            <a:ext cx="8596668" cy="886409"/>
          </a:xfrm>
        </p:spPr>
        <p:txBody>
          <a:bodyPr/>
          <a:lstStyle/>
          <a:p>
            <a:r>
              <a:rPr lang="en-US" dirty="0">
                <a:latin typeface="Algerian" panose="04020705040A02060702" pitchFamily="82" charset="0"/>
              </a:rPr>
              <a:t>                    </a:t>
            </a:r>
            <a:r>
              <a:rPr lang="en-US" sz="3600" dirty="0">
                <a:latin typeface="Algerian" panose="04020705040A02060702" pitchFamily="82" charset="0"/>
              </a:rPr>
              <a:t>References</a:t>
            </a:r>
            <a:endParaRPr lang="en-IN" dirty="0"/>
          </a:p>
        </p:txBody>
      </p:sp>
      <p:sp>
        <p:nvSpPr>
          <p:cNvPr id="5" name="TextBox 4">
            <a:extLst>
              <a:ext uri="{FF2B5EF4-FFF2-40B4-BE49-F238E27FC236}">
                <a16:creationId xmlns:a16="http://schemas.microsoft.com/office/drawing/2014/main" id="{B2E06E1C-9652-FE6E-5956-BE2D2559CE71}"/>
              </a:ext>
            </a:extLst>
          </p:cNvPr>
          <p:cNvSpPr txBox="1"/>
          <p:nvPr/>
        </p:nvSpPr>
        <p:spPr>
          <a:xfrm>
            <a:off x="242047" y="573741"/>
            <a:ext cx="11272619" cy="6389185"/>
          </a:xfrm>
          <a:prstGeom prst="rect">
            <a:avLst/>
          </a:prstGeom>
          <a:noFill/>
        </p:spPr>
        <p:txBody>
          <a:bodyPr wrap="square">
            <a:spAutoFit/>
          </a:bodyPr>
          <a:lstStyle/>
          <a:p>
            <a:pPr marL="29210" indent="-6350" algn="ctr">
              <a:lnSpc>
                <a:spcPct val="107000"/>
              </a:lnSpc>
              <a:spcAft>
                <a:spcPts val="15"/>
              </a:spcAft>
            </a:pPr>
            <a:r>
              <a:rPr lang="en-IN" sz="1800" b="1"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fontAlgn="base">
              <a:lnSpc>
                <a:spcPct val="103000"/>
              </a:lnSpc>
              <a:spcAft>
                <a:spcPts val="20"/>
              </a:spcAft>
              <a:buClr>
                <a:srgbClr val="000000"/>
              </a:buClr>
              <a:buSzPts val="1000"/>
              <a:buFont typeface="+mj-lt"/>
              <a:buAutoNum type="arabicPeriod"/>
            </a:pP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Shijie</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Xiao, Dong Xu,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Jianxin</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Wu “An Automatic Face Naming by Learning Discriminative Affinity Matrices from Weakly Labelled Images” IEEE Transaction Neural Network System, October 2015                                    </a:t>
            </a:r>
          </a:p>
          <a:p>
            <a:pPr marL="342900" lvl="0" indent="-342900" algn="just" fontAlgn="base">
              <a:lnSpc>
                <a:spcPct val="103000"/>
              </a:lnSpc>
              <a:spcAft>
                <a:spcPts val="20"/>
              </a:spcAft>
              <a:buClr>
                <a:srgbClr val="000000"/>
              </a:buClr>
              <a:buSzPts val="1000"/>
              <a:buFont typeface="+mj-lt"/>
              <a:buAutoNum type="arabicPeriod"/>
            </a:pP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Guangyu</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Gao,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Mengdi</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Xu,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jialie</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shen</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Huadong Ma “A cast2face assigning character names onto faces in movies with auto character correspondence” IEEE Transaction on circuits VOL. 26 Issue 12, 2016 </a:t>
            </a:r>
          </a:p>
          <a:p>
            <a:pPr marL="342900" lvl="0" indent="-342900" algn="just" fontAlgn="base">
              <a:lnSpc>
                <a:spcPct val="103000"/>
              </a:lnSpc>
              <a:spcAft>
                <a:spcPts val="20"/>
              </a:spcAft>
              <a:buClr>
                <a:srgbClr val="000000"/>
              </a:buClr>
              <a:buSzPts val="1000"/>
              <a:buFont typeface="+mj-lt"/>
              <a:buAutoNum type="arabicPeriod"/>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Pragya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Baluni</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YP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Raiwani</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Shashi Kant Verma “Automatic Face Naming Using Image Processing A Review Study Based on Face Name Detection in images or videos” Communication in Computer and information Science, July 2017 </a:t>
            </a:r>
          </a:p>
          <a:p>
            <a:pPr marL="342900" lvl="0" indent="-342900" algn="just" fontAlgn="base">
              <a:lnSpc>
                <a:spcPct val="103000"/>
              </a:lnSpc>
              <a:spcAft>
                <a:spcPts val="20"/>
              </a:spcAft>
              <a:buClr>
                <a:srgbClr val="000000"/>
              </a:buClr>
              <a:buSzPts val="1000"/>
              <a:buFont typeface="+mj-lt"/>
              <a:buAutoNum type="arabicPeriod"/>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4"/>
              </a:rPr>
              <a:t>Samadhi Wickrama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4"/>
              </a:rPr>
              <a:t>Arachchilage</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4"/>
              </a:rPr>
              <a:t>,</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5"/>
              </a:rPr>
              <a:t> Ebroul Izquierdo </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 Framework for Real-Time Face recognition” IEEE Visual Communication and image Processing ISSN 2642-9357, December 2019 </a:t>
            </a:r>
          </a:p>
          <a:p>
            <a:pPr marL="342900" lvl="0" indent="-342900" algn="just" fontAlgn="base">
              <a:lnSpc>
                <a:spcPct val="103000"/>
              </a:lnSpc>
              <a:spcAft>
                <a:spcPts val="20"/>
              </a:spcAft>
              <a:buClr>
                <a:srgbClr val="000000"/>
              </a:buClr>
              <a:buSzPts val="1000"/>
              <a:buFont typeface="+mj-lt"/>
              <a:buAutoNum type="arabicPeriod"/>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by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jianxin</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Sun, Qi li,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Weining</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Wang Jian Zhao,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Zhenan</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sun “A Multi-caption Text-to-Face Synthesis: Dataset and Algorithm” October 2021   </a:t>
            </a:r>
          </a:p>
          <a:p>
            <a:pPr marL="342900" lvl="0" indent="-342900" algn="just" fontAlgn="base">
              <a:lnSpc>
                <a:spcPct val="103000"/>
              </a:lnSpc>
              <a:spcAft>
                <a:spcPts val="20"/>
              </a:spcAft>
              <a:buClr>
                <a:srgbClr val="000000"/>
              </a:buClr>
              <a:buSzPts val="1000"/>
              <a:buFont typeface="+mj-lt"/>
              <a:buAutoNum type="arabicPeriod"/>
            </a:pP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Zhenguo</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Yuan, Chen Long, Lan Fu “Face detection and recognition Based on visual attention Mechanism Guidance Model in Unrestricted Posture” VOL. 2020 May 2020                                                  </a:t>
            </a:r>
          </a:p>
          <a:p>
            <a:pPr marL="342900" lvl="0" indent="-342900" algn="just" fontAlgn="base">
              <a:lnSpc>
                <a:spcPct val="103000"/>
              </a:lnSpc>
              <a:spcAft>
                <a:spcPts val="130"/>
              </a:spcAft>
              <a:buClr>
                <a:srgbClr val="000000"/>
              </a:buClr>
              <a:buSzPts val="1000"/>
              <a:buFont typeface="+mj-lt"/>
              <a:buAutoNum type="arabicPeriod"/>
            </a:pP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Chenliang</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Li,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Aixin</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Sun,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Jianshu</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weng</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and Qi He “Tweet Segmentation and Its Application to Named Entity Recognition” IEEE Transaction on Knowledge and data Engineering VOL. 27 Issue 2 , 2015  </a:t>
            </a:r>
          </a:p>
          <a:p>
            <a:pPr marL="342900" lvl="0" indent="-342900" algn="just" fontAlgn="base">
              <a:lnSpc>
                <a:spcPct val="103000"/>
              </a:lnSpc>
              <a:spcAft>
                <a:spcPts val="125"/>
              </a:spcAft>
              <a:buClr>
                <a:srgbClr val="000000"/>
              </a:buClr>
              <a:buSzPts val="1000"/>
              <a:buFont typeface="+mj-lt"/>
              <a:buAutoNum type="arabicPeriod"/>
            </a:pP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Yongtao</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Hu, Jimmy SJ. Ren,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Jingwen</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Dai, Chang Yuan, Li Xu,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Wenping</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Wang “ A Deep Multi-modal Speaker Naming “ July 2015 </a:t>
            </a:r>
          </a:p>
          <a:p>
            <a:pPr marL="342900" lvl="0" indent="-342900" algn="just" fontAlgn="base">
              <a:lnSpc>
                <a:spcPct val="103000"/>
              </a:lnSpc>
              <a:spcAft>
                <a:spcPts val="20"/>
              </a:spcAft>
              <a:buClr>
                <a:srgbClr val="000000"/>
              </a:buClr>
              <a:buSzPts val="1000"/>
              <a:buFont typeface="+mj-lt"/>
              <a:buAutoNum type="arabicPeriod"/>
            </a:pP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Xin Liu,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Jiajia</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Geng</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Haibin</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Ling “Efficient Speaker Naming via Deep Audio-Face Fusion and End-to-End Attention Model” IEEE (ACPR) , 2017 </a:t>
            </a:r>
          </a:p>
          <a:p>
            <a:pPr marL="342900" lvl="0" indent="-342900" algn="just" fontAlgn="base">
              <a:lnSpc>
                <a:spcPct val="103000"/>
              </a:lnSpc>
              <a:spcAft>
                <a:spcPts val="20"/>
              </a:spcAft>
              <a:buClr>
                <a:srgbClr val="000000"/>
              </a:buClr>
              <a:buSzPts val="1000"/>
              <a:buFont typeface="+mj-lt"/>
              <a:buAutoNum type="arabicPeriod"/>
            </a:pP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Kaipeng</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Zhang,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Zhanpeng</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Zhang,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Zhifeng</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Li, Yu </a:t>
            </a:r>
            <a:r>
              <a:rPr lang="en-IN" sz="1800" u="none" strike="noStrike" kern="100"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Qiao</a:t>
            </a:r>
            <a:r>
              <a:rPr lang="en-IN"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“Joint Face Detection and Alignment Using Multitask </a:t>
            </a:r>
          </a:p>
          <a:p>
            <a:pPr marL="179070" indent="-6350" algn="just">
              <a:lnSpc>
                <a:spcPct val="103000"/>
              </a:lnSpc>
              <a:spcAft>
                <a:spcPts val="20"/>
              </a:spcAft>
            </a:pPr>
            <a:r>
              <a:rPr lang="en-IN" sz="1800" kern="100" dirty="0">
                <a:solidFill>
                  <a:srgbClr val="000000"/>
                </a:solidFill>
                <a:effectLst/>
                <a:latin typeface="Times New Roman" panose="02020603050405020304" pitchFamily="18" charset="0"/>
                <a:ea typeface="Times New Roman" panose="02020603050405020304" pitchFamily="18" charset="0"/>
              </a:rPr>
              <a:t>Cascaded Convolutional Networks” IEEE Signal Processing Letters VOL. 23 April 2016 </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custDataLst>
              <p:tags r:id="rId2"/>
            </p:custDataLst>
          </p:nvPr>
        </p:nvSpPr>
        <p:spPr/>
        <p:txBody>
          <a:bodyPr/>
          <a:lstStyle/>
          <a:p>
            <a:endParaRPr lang="en-US"/>
          </a:p>
        </p:txBody>
      </p:sp>
      <p:sp>
        <p:nvSpPr>
          <p:cNvPr id="9" name="Content Placeholder 8"/>
          <p:cNvSpPr>
            <a:spLocks noGrp="1"/>
          </p:cNvSpPr>
          <p:nvPr>
            <p:ph idx="1"/>
            <p:custDataLst>
              <p:tags r:id="rId3"/>
            </p:custDataLst>
          </p:nvPr>
        </p:nvSpPr>
        <p:spPr/>
        <p:txBody>
          <a:bodyPr/>
          <a:lstStyle/>
          <a:p>
            <a:endParaRPr lang="en-US"/>
          </a:p>
        </p:txBody>
      </p:sp>
      <p:pic>
        <p:nvPicPr>
          <p:cNvPr id="2050" name="Picture 2" descr="Free Thank You Slide | Slidebazaa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835" y="-114300"/>
            <a:ext cx="12786360" cy="71926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630555" y="2598420"/>
            <a:ext cx="4064000" cy="1076325"/>
          </a:xfrm>
          <a:prstGeom prst="rect">
            <a:avLst/>
          </a:prstGeom>
          <a:noFill/>
        </p:spPr>
        <p:txBody>
          <a:bodyPr wrap="square" rtlCol="0">
            <a:spAutoFit/>
          </a:bodyPr>
          <a:lstStyle/>
          <a:p>
            <a:r>
              <a:rPr lang="en-US" sz="4000"/>
              <a:t>CONTENTS</a:t>
            </a:r>
            <a:endParaRPr lang="en-US" sz="2400"/>
          </a:p>
          <a:p>
            <a:endParaRPr lang="en-US" sz="2400"/>
          </a:p>
        </p:txBody>
      </p:sp>
      <p:sp>
        <p:nvSpPr>
          <p:cNvPr id="7" name="Text Box 6"/>
          <p:cNvSpPr txBox="1"/>
          <p:nvPr/>
        </p:nvSpPr>
        <p:spPr>
          <a:xfrm>
            <a:off x="4694555" y="540385"/>
            <a:ext cx="4064000" cy="357700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Introduction</a:t>
            </a: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Existing system</a:t>
            </a:r>
            <a:endParaRPr lang="en-US"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Drawbacks of existing system</a:t>
            </a:r>
            <a:endParaRPr lang="en-US"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Proposed system</a:t>
            </a:r>
            <a:endParaRPr lang="en-US"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Advantages of proposed system</a:t>
            </a: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Architecture</a:t>
            </a:r>
            <a:endParaRPr lang="en-US"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sym typeface="+mn-ea"/>
              </a:rPr>
              <a:t>Hardware and software requirements</a:t>
            </a:r>
          </a:p>
          <a:p>
            <a:pPr marL="285750" indent="-285750">
              <a:lnSpc>
                <a:spcPct val="150000"/>
              </a:lnSpc>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09295" y="122555"/>
            <a:ext cx="8911590" cy="1537970"/>
          </a:xfrm>
        </p:spPr>
        <p:txBody>
          <a:bodyPr>
            <a:normAutofit/>
          </a:bodyPr>
          <a:lstStyle/>
          <a:p>
            <a:pPr algn="ctr"/>
            <a:r>
              <a:rPr lang="en-US" sz="4000" dirty="0">
                <a:latin typeface="Algerian" panose="04020705040A02060702" pitchFamily="82" charset="0"/>
              </a:rPr>
              <a:t>		ABSTRACT</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p:txBody>
          <a:bodyPr>
            <a:noAutofit/>
          </a:bodyPr>
          <a:lstStyle/>
          <a:p>
            <a:pPr marL="400050" lvl="1" indent="0" algn="just">
              <a:buNone/>
            </a:pPr>
            <a:r>
              <a:rPr lang="en-US" sz="1800" dirty="0">
                <a:solidFill>
                  <a:schemeClr val="tx1"/>
                </a:solidFill>
                <a:latin typeface="Times New Roman" panose="02020603050405020304" pitchFamily="18" charset="0"/>
                <a:cs typeface="Times New Roman" panose="02020603050405020304" pitchFamily="18" charset="0"/>
              </a:rPr>
              <a:t>A popular yet difficult subject is how can we incorporate multimodal data sources for face recognizing in news. This work develops a revolutionary deep cross modal face naming technique to enable more efficient people news retrieval for widespread multi-modal news. The effective naming technique in this scheme intends to group the deep features of various modalities into a shared space to investigate their inter-related correlations, and a unique Web mining technique is proposed to optimize the face name matching for uncommon noncelebrity. This method incorporates deep multimodal analysis, cross modal correlation learning, and multimodal information mining. A cross modal face naming model can be modelled using a bi-media concept mapping issue with an inter-related correlation distribution across deep representations of multimodal news. This model's primary purpose is to improve cross modal Name-face correlation and the degree to which they are associated.</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62255" y="288290"/>
            <a:ext cx="8911590" cy="1245870"/>
          </a:xfrm>
        </p:spPr>
        <p:txBody>
          <a:bodyPr>
            <a:normAutofit/>
          </a:bodyPr>
          <a:lstStyle/>
          <a:p>
            <a:pPr algn="ctr"/>
            <a:r>
              <a:rPr lang="en-US" sz="4000" dirty="0">
                <a:latin typeface="Algerian" panose="04020705040A02060702" pitchFamily="82" charset="0"/>
              </a:rPr>
              <a:t>         INTRODUCTION</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340659" y="1276985"/>
            <a:ext cx="11474823" cy="4898390"/>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As multimodal news is produced at an exponential rate, retrieval user needs to find multimodal news that is relevant to a particular individual are expanding. A piece of multimodal news is typically presented as a single news photograph with a description that mostly tells the tales of the people in the image. Text matching is a common way to search the news for stories on a specific person. In other words, the target news is the news that meets the query phrase, and to correspond with the terms in news captions, the person's name is utilized as a query keyword. A straight forward textual matching technique, meanwhile, is quite likely to produce inaccurate findings since there might be a great deal of uncertainty regarding the links between the text words such as names in news captions and the visual data  As a result, a popular area of research has been how to combine multimodal information source to produce more accurate people caption retrieval. In recent years, face naming has developed as a major approach for autonomously annotating face photographs for more precise and efficient multimodal news or caption retrieval. Face naming may learn the relationships between human names in multimodal news and face images. </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76F4692-54EA-948F-571A-CDE65E82F0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411070" y="4382285"/>
            <a:ext cx="5333999" cy="2814917"/>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72085" y="228600"/>
            <a:ext cx="10515600" cy="1200785"/>
          </a:xfrm>
        </p:spPr>
        <p:txBody>
          <a:bodyPr>
            <a:normAutofit/>
          </a:bodyPr>
          <a:lstStyle/>
          <a:p>
            <a:pPr algn="ctr"/>
            <a:r>
              <a:rPr lang="en-US" sz="4000" dirty="0">
                <a:latin typeface="Algerian" panose="04020705040A02060702" pitchFamily="82" charset="0"/>
              </a:rPr>
              <a:t>	EXISTING SYSTEM</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420370" y="1301750"/>
            <a:ext cx="11075670" cy="4873625"/>
          </a:xfrm>
        </p:spPr>
        <p:txBody>
          <a:bodyPr>
            <a:normAutofit/>
          </a:bodyPr>
          <a:lstStyle/>
          <a:p>
            <a:pPr algn="just">
              <a:lnSpc>
                <a:spcPct val="150000"/>
              </a:lnSpc>
              <a:buFont typeface="Wingdings" panose="05000000000000000000" charset="0"/>
              <a:buChar char="Ø"/>
            </a:pPr>
            <a:r>
              <a:rPr lang="en-US" dirty="0">
                <a:solidFill>
                  <a:srgbClr val="000000"/>
                </a:solidFill>
                <a:latin typeface="Times New Roman" panose="02020603050405020304" pitchFamily="18" charset="0"/>
                <a:ea typeface="Times New Roman" panose="02020603050405020304" pitchFamily="18" charset="0"/>
              </a:rPr>
              <a:t>The existing system relies solely on text-based queries for news retrieval, limiting its ability to handle multimedia content like images or facial recognition.</a:t>
            </a:r>
          </a:p>
          <a:p>
            <a:pPr algn="just">
              <a:lnSpc>
                <a:spcPct val="150000"/>
              </a:lnSpc>
              <a:buFont typeface="Wingdings" panose="05000000000000000000" charset="0"/>
              <a:buChar char="Ø"/>
            </a:pPr>
            <a:r>
              <a:rPr lang="en-US" dirty="0">
                <a:solidFill>
                  <a:srgbClr val="000000"/>
                </a:solidFill>
                <a:latin typeface="Times New Roman" panose="02020603050405020304" pitchFamily="18" charset="0"/>
                <a:ea typeface="Times New Roman" panose="02020603050405020304" pitchFamily="18" charset="0"/>
              </a:rPr>
              <a:t>It lacks cross-modal learning, meaning it does not integrate text and images to enhance search results.</a:t>
            </a:r>
          </a:p>
          <a:p>
            <a:pPr algn="just">
              <a:lnSpc>
                <a:spcPct val="150000"/>
              </a:lnSpc>
              <a:buFont typeface="Wingdings" panose="05000000000000000000" charset="0"/>
              <a:buChar char="Ø"/>
            </a:pPr>
            <a:r>
              <a:rPr lang="en-US" dirty="0">
                <a:solidFill>
                  <a:srgbClr val="000000"/>
                </a:solidFill>
                <a:latin typeface="Times New Roman" panose="02020603050405020304" pitchFamily="18" charset="0"/>
                <a:ea typeface="Times New Roman" panose="02020603050405020304" pitchFamily="18" charset="0"/>
              </a:rPr>
              <a:t>Current systems do not support name-face matching, making it difficult to retrieve news about rare or non-celebrity individuals.</a:t>
            </a:r>
          </a:p>
          <a:p>
            <a:pPr algn="just">
              <a:lnSpc>
                <a:spcPct val="150000"/>
              </a:lnSpc>
              <a:buFont typeface="Wingdings" panose="05000000000000000000" charset="0"/>
              <a:buChar char="Ø"/>
            </a:pPr>
            <a:r>
              <a:rPr lang="en-US" dirty="0">
                <a:solidFill>
                  <a:srgbClr val="000000"/>
                </a:solidFill>
                <a:latin typeface="Times New Roman" panose="02020603050405020304" pitchFamily="18" charset="0"/>
                <a:ea typeface="Times New Roman" panose="02020603050405020304" pitchFamily="18" charset="0"/>
              </a:rPr>
              <a:t>These systems primarily focus on text datasets, overlooking the potential of image-caption datasets for more accurate results</a:t>
            </a:r>
          </a:p>
          <a:p>
            <a:pPr algn="just">
              <a:lnSpc>
                <a:spcPct val="150000"/>
              </a:lnSpc>
              <a:buFont typeface="Wingdings" panose="05000000000000000000" charset="0"/>
              <a:buChar char="Ø"/>
            </a:pPr>
            <a:r>
              <a:rPr lang="en-US" dirty="0">
                <a:solidFill>
                  <a:srgbClr val="000000"/>
                </a:solidFill>
                <a:latin typeface="Times New Roman" panose="02020603050405020304" pitchFamily="18" charset="0"/>
                <a:ea typeface="Times New Roman" panose="02020603050405020304" pitchFamily="18" charset="0"/>
              </a:rPr>
              <a:t>The static keyword-based matching mechanism restricts users to text queries, offering no flexibility to search using images or faces.</a:t>
            </a:r>
          </a:p>
          <a:p>
            <a:pPr algn="just">
              <a:lnSpc>
                <a:spcPct val="150000"/>
              </a:lnSpc>
              <a:buFont typeface="Wingdings" panose="05000000000000000000" charset="0"/>
              <a:buChar char="Ø"/>
            </a:pPr>
            <a:endParaRPr lang="en-US" dirty="0">
              <a:solidFill>
                <a:srgbClr val="000000"/>
              </a:solidFill>
              <a:latin typeface="Times New Roman" panose="02020603050405020304" pitchFamily="18" charset="0"/>
              <a:ea typeface="Times New Roman" panose="02020603050405020304" pitchFamily="18"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95593" y="465318"/>
            <a:ext cx="9144763" cy="1320800"/>
          </a:xfrm>
        </p:spPr>
        <p:txBody>
          <a:bodyPr>
            <a:normAutofit/>
          </a:bodyPr>
          <a:lstStyle/>
          <a:p>
            <a:pPr algn="ctr"/>
            <a:r>
              <a:rPr lang="en-IN" sz="3800" dirty="0">
                <a:latin typeface="Algerian" panose="04020705040A02060702" pitchFamily="82" charset="0"/>
              </a:rPr>
              <a:t>Disadvantages</a:t>
            </a:r>
            <a:r>
              <a:rPr lang="en-US" sz="3800" dirty="0">
                <a:latin typeface="Algerian" panose="04020705040A02060702" pitchFamily="82" charset="0"/>
              </a:rPr>
              <a:t> of Existing System</a:t>
            </a:r>
            <a:endParaRPr lang="en-IN" sz="38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695960" y="1533525"/>
            <a:ext cx="10800080" cy="4641850"/>
          </a:xfrm>
        </p:spPr>
        <p:txBody>
          <a:bodyPr>
            <a:noAutofit/>
          </a:bodyPr>
          <a:lstStyle/>
          <a:p>
            <a:pPr marL="342900" marR="179705" lvl="0" indent="-342900" algn="just">
              <a:lnSpc>
                <a:spcPct val="150000"/>
              </a:lnSpc>
              <a:spcAft>
                <a:spcPts val="0"/>
              </a:spcAft>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Limited to Text Queries</a:t>
            </a:r>
          </a:p>
          <a:p>
            <a:pPr marL="342900" marR="179705" lvl="0" indent="-342900" algn="just">
              <a:lnSpc>
                <a:spcPct val="150000"/>
              </a:lnSpc>
              <a:spcAft>
                <a:spcPts val="0"/>
              </a:spcAft>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No Cross-Modal Integration</a:t>
            </a:r>
          </a:p>
          <a:p>
            <a:pPr marL="342900" marR="179705" lvl="0" indent="-342900" algn="just">
              <a:lnSpc>
                <a:spcPct val="150000"/>
              </a:lnSpc>
              <a:spcAft>
                <a:spcPts val="0"/>
              </a:spcAft>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Inefficient Name-Face Matching</a:t>
            </a:r>
          </a:p>
          <a:p>
            <a:pPr marL="342900" marR="179705" lvl="0" indent="-342900" algn="just">
              <a:lnSpc>
                <a:spcPct val="150000"/>
              </a:lnSpc>
              <a:spcAft>
                <a:spcPts val="0"/>
              </a:spcAft>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Inflexible Search Mechanism</a:t>
            </a:r>
          </a:p>
          <a:p>
            <a:pPr marL="342900" marR="179705" lvl="0" indent="-342900" algn="just">
              <a:lnSpc>
                <a:spcPct val="150000"/>
              </a:lnSpc>
              <a:spcAft>
                <a:spcPts val="0"/>
              </a:spcAft>
              <a:buFont typeface="Wingdings" panose="05000000000000000000" pitchFamily="2" charset="2"/>
              <a:buChar char=""/>
            </a:pPr>
            <a:r>
              <a:rPr lang="en-IN" sz="2000" dirty="0">
                <a:solidFill>
                  <a:schemeClr val="tx1"/>
                </a:solidFill>
                <a:latin typeface="Times New Roman" panose="02020603050405020304" pitchFamily="18" charset="0"/>
                <a:cs typeface="Times New Roman" panose="02020603050405020304" pitchFamily="18" charset="0"/>
              </a:rPr>
              <a:t>Poor Multimedia Content Handling</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83210" y="149225"/>
            <a:ext cx="10515600" cy="1308100"/>
          </a:xfrm>
        </p:spPr>
        <p:txBody>
          <a:bodyPr>
            <a:normAutofit/>
          </a:bodyPr>
          <a:lstStyle/>
          <a:p>
            <a:pPr algn="ctr"/>
            <a:r>
              <a:rPr lang="en-US" sz="4000" dirty="0">
                <a:latin typeface="Algerian" panose="04020705040A02060702" pitchFamily="82" charset="0"/>
              </a:rPr>
              <a:t>	Proposed system</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p:txBody>
          <a:bodyPr>
            <a:noAutofit/>
          </a:bodyPr>
          <a:lstStyle/>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The proposed system integrates deep cross-modal learning to link images, facial features, names, and captions for more accurate and flexible news retrieval.</a:t>
            </a:r>
          </a:p>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It allows users to search for news using both image uploads and text queries, making it possible to retrieve related captions and images from multiple modalities.</a:t>
            </a:r>
          </a:p>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 By training on a dataset that associates names, faces, and captions, the system can effectively match faces to names, even for less-known individuals.</a:t>
            </a:r>
          </a:p>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The system enables bi-media semantic mapping, where both images and text are processed together to explore their inter-related correlations.</a:t>
            </a:r>
          </a:p>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 Unlike the existing system, the proposed approach improves the retrieval of relevant content by supporting face-name correlation and handling complex multimodal queries.</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61620" y="387985"/>
            <a:ext cx="9105900" cy="1196340"/>
          </a:xfrm>
        </p:spPr>
        <p:txBody>
          <a:bodyPr>
            <a:normAutofit/>
          </a:bodyPr>
          <a:lstStyle/>
          <a:p>
            <a:pPr algn="ctr"/>
            <a:r>
              <a:rPr lang="en-US" sz="4000" dirty="0">
                <a:latin typeface="Algerian" panose="04020705040A02060702" pitchFamily="82" charset="0"/>
              </a:rPr>
              <a:t>Advantages of proposed system</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p:txBody>
          <a:bodyPr>
            <a:noAutofit/>
          </a:bodyPr>
          <a:lstStyle/>
          <a:p>
            <a:pPr marL="342900" marR="179705" lvl="0" indent="-342900" algn="just">
              <a:lnSpc>
                <a:spcPct val="150000"/>
              </a:lnSpc>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Multimodal Search Capability</a:t>
            </a:r>
          </a:p>
          <a:p>
            <a:pPr marL="342900" marR="179705"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Improved Face-Name Matching</a:t>
            </a:r>
          </a:p>
          <a:p>
            <a:pPr marL="342900" marR="179705" lvl="0" indent="-342900" algn="just">
              <a:lnSpc>
                <a:spcPct val="150000"/>
              </a:lnSpc>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Cross-Modal Correlation</a:t>
            </a:r>
          </a:p>
          <a:p>
            <a:pPr marL="342900" marR="179705"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Bi-Media Semantic Mapping</a:t>
            </a:r>
          </a:p>
          <a:p>
            <a:pPr marL="342900" marR="179705"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Enhanced Dataset Utilization</a:t>
            </a:r>
          </a:p>
          <a:p>
            <a:pPr marL="342900" marR="179705" lvl="0" indent="-342900" algn="just">
              <a:lnSpc>
                <a:spcPct val="150000"/>
              </a:lnSpc>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Flexible Query Options</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35998" y="189328"/>
            <a:ext cx="10515600" cy="1325563"/>
          </a:xfrm>
        </p:spPr>
        <p:txBody>
          <a:bodyPr>
            <a:normAutofit/>
          </a:bodyPr>
          <a:lstStyle/>
          <a:p>
            <a:pPr algn="ctr"/>
            <a:r>
              <a:rPr lang="en-US" sz="4000" dirty="0">
                <a:latin typeface="Algerian" panose="04020705040A02060702" pitchFamily="82" charset="0"/>
              </a:rPr>
              <a:t>Requirements specification</a:t>
            </a:r>
          </a:p>
        </p:txBody>
      </p:sp>
      <p:sp>
        <p:nvSpPr>
          <p:cNvPr id="5" name="Content Placeholder 4"/>
          <p:cNvSpPr>
            <a:spLocks noGrp="1"/>
          </p:cNvSpPr>
          <p:nvPr>
            <p:ph idx="1"/>
            <p:custDataLst>
              <p:tags r:id="rId3"/>
            </p:custDataLst>
          </p:nvPr>
        </p:nvSpPr>
        <p:spPr/>
        <p:txBody>
          <a:bodyPr>
            <a:normAutofit fontScale="92500" lnSpcReduction="10000"/>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Hardware requirements :</a:t>
            </a: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System            :    </a:t>
            </a:r>
            <a:r>
              <a:rPr lang="en-US" dirty="0">
                <a:solidFill>
                  <a:schemeClr val="tx1"/>
                </a:solidFill>
                <a:latin typeface="Times New Roman" panose="02020603050405020304" pitchFamily="18" charset="0"/>
                <a:cs typeface="Times New Roman" panose="02020603050405020304" pitchFamily="18" charset="0"/>
              </a:rPr>
              <a:t>Windows</a:t>
            </a: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Processor        :    </a:t>
            </a:r>
            <a:r>
              <a:rPr lang="en-US" dirty="0">
                <a:solidFill>
                  <a:schemeClr val="tx1"/>
                </a:solidFill>
                <a:latin typeface="Times New Roman" panose="02020603050405020304" pitchFamily="18" charset="0"/>
                <a:cs typeface="Times New Roman" panose="02020603050405020304" pitchFamily="18" charset="0"/>
              </a:rPr>
              <a:t>Intel Core i3 or higher</a:t>
            </a: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Hard disk       :    </a:t>
            </a:r>
            <a:r>
              <a:rPr lang="en-US" dirty="0">
                <a:solidFill>
                  <a:schemeClr val="tx1"/>
                </a:solidFill>
                <a:latin typeface="Times New Roman" panose="02020603050405020304" pitchFamily="18" charset="0"/>
                <a:cs typeface="Times New Roman" panose="02020603050405020304" pitchFamily="18" charset="0"/>
              </a:rPr>
              <a:t>40 GB</a:t>
            </a: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RAM               :   </a:t>
            </a:r>
            <a:r>
              <a:rPr lang="en-US" dirty="0">
                <a:solidFill>
                  <a:schemeClr val="tx1"/>
                </a:solidFill>
                <a:latin typeface="Times New Roman" panose="02020603050405020304" pitchFamily="18" charset="0"/>
                <a:cs typeface="Times New Roman" panose="02020603050405020304" pitchFamily="18" charset="0"/>
              </a:rPr>
              <a:t> 512MB or higher</a:t>
            </a:r>
          </a:p>
          <a:p>
            <a:pPr marL="0" indent="0">
              <a:buNone/>
            </a:pPr>
            <a:endParaRPr lang="en-US" b="1" dirty="0">
              <a:solidFill>
                <a:schemeClr val="tx1"/>
              </a:solidFill>
              <a:latin typeface="Times New Roman" panose="02020603050405020304" pitchFamily="18" charset="0"/>
              <a:cs typeface="Times New Roman" panose="02020603050405020304" pitchFamily="18" charset="0"/>
            </a:endParaRPr>
          </a:p>
          <a:p>
            <a:pPr marL="0" indent="0">
              <a:buNone/>
            </a:pPr>
            <a:r>
              <a:rPr lang="en-IN" sz="2000" b="1" dirty="0">
                <a:solidFill>
                  <a:schemeClr val="tx1"/>
                </a:solidFill>
                <a:latin typeface="Times New Roman" panose="02020603050405020304" pitchFamily="18" charset="0"/>
                <a:cs typeface="Times New Roman" panose="02020603050405020304" pitchFamily="18" charset="0"/>
              </a:rPr>
              <a:t>Software requirements :</a:t>
            </a:r>
          </a:p>
          <a:p>
            <a:pPr>
              <a:buFont typeface="Wingdings" panose="05000000000000000000" pitchFamily="2" charset="2"/>
              <a:buChar char="Ø"/>
            </a:pPr>
            <a:r>
              <a:rPr lang="en-IN" b="1" dirty="0">
                <a:solidFill>
                  <a:schemeClr val="tx1"/>
                </a:solidFill>
                <a:latin typeface="Times New Roman" panose="02020603050405020304" pitchFamily="18" charset="0"/>
                <a:cs typeface="Times New Roman" panose="02020603050405020304" pitchFamily="18" charset="0"/>
              </a:rPr>
              <a:t>Operating System   </a:t>
            </a:r>
            <a:r>
              <a:rPr lang="en-US" altLang="en-IN" b="1"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Windows 10</a:t>
            </a:r>
            <a:r>
              <a:rPr lang="en-US" altLang="en-IN" dirty="0">
                <a:solidFill>
                  <a:schemeClr val="tx1"/>
                </a:solidFill>
                <a:latin typeface="Times New Roman" panose="02020603050405020304" pitchFamily="18" charset="0"/>
                <a:cs typeface="Times New Roman" panose="02020603050405020304" pitchFamily="18" charset="0"/>
              </a:rPr>
              <a:t> or 11</a:t>
            </a:r>
            <a:endParaRPr lang="en-IN"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1" dirty="0">
                <a:solidFill>
                  <a:schemeClr val="tx1"/>
                </a:solidFill>
                <a:latin typeface="Times New Roman" panose="02020603050405020304" pitchFamily="18" charset="0"/>
                <a:cs typeface="Times New Roman" panose="02020603050405020304" pitchFamily="18" charset="0"/>
              </a:rPr>
              <a:t>Coding Language    </a:t>
            </a:r>
            <a:r>
              <a:rPr lang="en-US" altLang="en-IN" b="1"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Python</a:t>
            </a:r>
          </a:p>
          <a:p>
            <a:pPr>
              <a:buFont typeface="Wingdings" panose="05000000000000000000" pitchFamily="2" charset="2"/>
              <a:buChar char="Ø"/>
            </a:pPr>
            <a:r>
              <a:rPr lang="en-US" altLang="en-IN" sz="2000" b="1" dirty="0">
                <a:solidFill>
                  <a:schemeClr val="tx1"/>
                </a:solidFill>
                <a:latin typeface="Times New Roman" panose="02020603050405020304" pitchFamily="18" charset="0"/>
                <a:cs typeface="Times New Roman" panose="02020603050405020304" pitchFamily="18" charset="0"/>
              </a:rPr>
              <a:t>Libraries	  </a:t>
            </a:r>
            <a:r>
              <a:rPr lang="en-US" altLang="en-IN" sz="2000" dirty="0">
                <a:solidFill>
                  <a:schemeClr val="tx1"/>
                </a:solidFill>
                <a:latin typeface="Times New Roman" panose="02020603050405020304" pitchFamily="18" charset="0"/>
                <a:cs typeface="Times New Roman" panose="02020603050405020304" pitchFamily="18" charset="0"/>
              </a:rPr>
              <a:t>       </a:t>
            </a:r>
            <a:r>
              <a:rPr lang="en-US" altLang="en-IN" sz="2000" b="1" dirty="0">
                <a:solidFill>
                  <a:schemeClr val="tx1"/>
                </a:solidFill>
                <a:latin typeface="Times New Roman" panose="02020603050405020304" pitchFamily="18" charset="0"/>
                <a:cs typeface="Times New Roman" panose="02020603050405020304" pitchFamily="18" charset="0"/>
              </a:rPr>
              <a:t>:</a:t>
            </a:r>
            <a:r>
              <a:rPr lang="en-US" altLang="en-IN" sz="2000" dirty="0">
                <a:solidFill>
                  <a:schemeClr val="tx1"/>
                </a:solidFill>
                <a:latin typeface="Times New Roman" panose="02020603050405020304" pitchFamily="18" charset="0"/>
                <a:cs typeface="Times New Roman" panose="02020603050405020304" pitchFamily="18" charset="0"/>
              </a:rPr>
              <a:t> </a:t>
            </a:r>
            <a:r>
              <a:rPr lang="en-US" altLang="en-IN" sz="2000" b="1" dirty="0">
                <a:solidFill>
                  <a:schemeClr val="tx1"/>
                </a:solidFill>
                <a:latin typeface="Times New Roman" panose="02020603050405020304" pitchFamily="18" charset="0"/>
                <a:cs typeface="Times New Roman" panose="02020603050405020304" pitchFamily="18" charset="0"/>
              </a:rPr>
              <a:t>  </a:t>
            </a:r>
            <a:r>
              <a:rPr lang="en-US" altLang="en-IN" sz="2000" dirty="0">
                <a:solidFill>
                  <a:schemeClr val="tx1"/>
                </a:solidFill>
                <a:latin typeface="Times New Roman" panose="02020603050405020304" pitchFamily="18" charset="0"/>
                <a:cs typeface="Times New Roman" panose="02020603050405020304" pitchFamily="18" charset="0"/>
              </a:rPr>
              <a:t>Pandas,Scikit-learn,Matplotlib,Seaborn</a:t>
            </a:r>
            <a:endParaRPr lang="en-US" altLang="en-IN" sz="20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IN" sz="2000" b="1" dirty="0">
                <a:solidFill>
                  <a:schemeClr val="tx1"/>
                </a:solidFill>
                <a:latin typeface="Times New Roman" panose="02020603050405020304" pitchFamily="18" charset="0"/>
                <a:cs typeface="Times New Roman" panose="02020603050405020304" pitchFamily="18" charset="0"/>
              </a:rPr>
              <a:t>Visualization Tools  :</a:t>
            </a:r>
            <a:r>
              <a:rPr lang="en-US" altLang="en-IN" sz="2000" dirty="0">
                <a:solidFill>
                  <a:schemeClr val="tx1"/>
                </a:solidFill>
                <a:latin typeface="Times New Roman" panose="02020603050405020304" pitchFamily="18" charset="0"/>
                <a:cs typeface="Times New Roman" panose="02020603050405020304" pitchFamily="18" charset="0"/>
              </a:rPr>
              <a:t>  </a:t>
            </a:r>
            <a:r>
              <a:rPr lang="en-US" altLang="en-IN" sz="2000" b="1" dirty="0">
                <a:solidFill>
                  <a:schemeClr val="tx1"/>
                </a:solidFill>
                <a:latin typeface="Times New Roman" panose="02020603050405020304" pitchFamily="18" charset="0"/>
                <a:cs typeface="Times New Roman" panose="02020603050405020304" pitchFamily="18" charset="0"/>
              </a:rPr>
              <a:t> </a:t>
            </a:r>
            <a:r>
              <a:rPr lang="en-US" altLang="en-IN" sz="2000" dirty="0">
                <a:solidFill>
                  <a:schemeClr val="tx1"/>
                </a:solidFill>
                <a:latin typeface="Times New Roman" panose="02020603050405020304" pitchFamily="18" charset="0"/>
                <a:cs typeface="Times New Roman" panose="02020603050405020304" pitchFamily="18" charset="0"/>
              </a:rPr>
              <a:t> Matplotlib,Seaborn</a:t>
            </a:r>
          </a:p>
        </p:txBody>
      </p:sp>
      <p:pic>
        <p:nvPicPr>
          <p:cNvPr id="1026" name="Picture 2" descr="Hardware vs. Software Development: Similarities and Differenc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2430" y="602615"/>
            <a:ext cx="6802755" cy="51149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0"/>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611"/>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0"/>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9.xml><?xml version="1.0" encoding="utf-8"?>
<p:tagLst xmlns:a="http://schemas.openxmlformats.org/drawingml/2006/main" xmlns:r="http://schemas.openxmlformats.org/officeDocument/2006/relationships"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0"/>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heme/theme1.xml><?xml version="1.0" encoding="utf-8"?>
<a:theme xmlns:a="http://schemas.openxmlformats.org/drawingml/2006/main" name="2_Office Theme">
  <a:themeElements>
    <a:clrScheme name="自定义 185">
      <a:dk1>
        <a:srgbClr val="000000"/>
      </a:dk1>
      <a:lt1>
        <a:srgbClr val="FFFFFF"/>
      </a:lt1>
      <a:dk2>
        <a:srgbClr val="4E0054"/>
      </a:dk2>
      <a:lt2>
        <a:srgbClr val="FCEBFF"/>
      </a:lt2>
      <a:accent1>
        <a:srgbClr val="6E58F6"/>
      </a:accent1>
      <a:accent2>
        <a:srgbClr val="4530E1"/>
      </a:accent2>
      <a:accent3>
        <a:srgbClr val="A749E1"/>
      </a:accent3>
      <a:accent4>
        <a:srgbClr val="3B67FF"/>
      </a:accent4>
      <a:accent5>
        <a:srgbClr val="1EA2ED"/>
      </a:accent5>
      <a:accent6>
        <a:srgbClr val="63CC7A"/>
      </a:accent6>
      <a:hlink>
        <a:srgbClr val="304FFE"/>
      </a:hlink>
      <a:folHlink>
        <a:srgbClr val="492067"/>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643</TotalTime>
  <Words>1225</Words>
  <Application>Microsoft Office PowerPoint</Application>
  <PresentationFormat>Widescreen</PresentationFormat>
  <Paragraphs>76</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Algerian</vt:lpstr>
      <vt:lpstr>Arial</vt:lpstr>
      <vt:lpstr>Bahnschrift SemiBold</vt:lpstr>
      <vt:lpstr>Century</vt:lpstr>
      <vt:lpstr>Lato</vt:lpstr>
      <vt:lpstr>Manrope ExtraBold</vt:lpstr>
      <vt:lpstr>Times New Roman</vt:lpstr>
      <vt:lpstr>Wingdings</vt:lpstr>
      <vt:lpstr>2_Office Theme</vt:lpstr>
      <vt:lpstr>CMR TECHNICAL CAMPUS UGC AUTONOMOUS Accredited by NBA &amp; NAAC with ‘A’ Grade Approved by AICTE, New Delhi and JNTU, Hyderabad Kandlakoya(V), Medchal Road, Hyderabad-501401, Telangana Department of Computer Science and Engineering (Data Science)   Deep Cross-modal Face Naming for People News Retrieval  </vt:lpstr>
      <vt:lpstr>PowerPoint Presentation</vt:lpstr>
      <vt:lpstr>  ABSTRACT</vt:lpstr>
      <vt:lpstr>         INTRODUCTION</vt:lpstr>
      <vt:lpstr> EXISTING SYSTEM</vt:lpstr>
      <vt:lpstr>Disadvantages of Existing System</vt:lpstr>
      <vt:lpstr> Proposed system</vt:lpstr>
      <vt:lpstr>Advantages of proposed system</vt:lpstr>
      <vt:lpstr>Requirements specification</vt:lpstr>
      <vt:lpstr>ARCHITECTURE</vt:lpstr>
      <vt:lpstr>  Conclusion</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 AUTONOMOUS (Accredited by NAAC, NBA, Permanently Affiliated to JNTUH, Approved by AICTE, New Delhi) Recognized Under Section 2(f) &amp; 12(B) of the UGC Act.1956, Kandlakoya(V), Medchal Road, Hyderabad-501401. 2020-2024 Department of Computer Science and Engineering  A DATA MINING BASED MODEL FOR DETECTION OF FRAUDULENT BEHAVIOUR IN WATER CONSUMPTION</dc:title>
  <dc:creator>Yeshwanth Reddy</dc:creator>
  <cp:lastModifiedBy>RAJAMIYA MOHAMMAD</cp:lastModifiedBy>
  <cp:revision>73</cp:revision>
  <dcterms:created xsi:type="dcterms:W3CDTF">2023-03-19T14:05:00Z</dcterms:created>
  <dcterms:modified xsi:type="dcterms:W3CDTF">2024-09-25T17:36:06Z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2769791DBEE14B37BFC929C93A1AA3DF_13</vt:lpwstr>
  </property>
  <property fmtid="{D5CDD505-2E9C-101B-9397-08002B2CF9AE}" pid="3" name="KSOProductBuildVer">
    <vt:lpwstr>1033-12.2.0.18165</vt:lpwstr>
  </property>
</Properties>
</file>